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93" r:id="rId1"/>
  </p:sldMasterIdLst>
  <p:notesMasterIdLst>
    <p:notesMasterId r:id="rId28"/>
  </p:notesMasterIdLst>
  <p:handoutMasterIdLst>
    <p:handoutMasterId r:id="rId29"/>
  </p:handoutMasterIdLst>
  <p:sldIdLst>
    <p:sldId id="313" r:id="rId2"/>
    <p:sldId id="387" r:id="rId3"/>
    <p:sldId id="396" r:id="rId4"/>
    <p:sldId id="388" r:id="rId5"/>
    <p:sldId id="389" r:id="rId6"/>
    <p:sldId id="391" r:id="rId7"/>
    <p:sldId id="390" r:id="rId8"/>
    <p:sldId id="395" r:id="rId9"/>
    <p:sldId id="394" r:id="rId10"/>
    <p:sldId id="398" r:id="rId11"/>
    <p:sldId id="348" r:id="rId12"/>
    <p:sldId id="369" r:id="rId13"/>
    <p:sldId id="370" r:id="rId14"/>
    <p:sldId id="371" r:id="rId15"/>
    <p:sldId id="372" r:id="rId16"/>
    <p:sldId id="373" r:id="rId17"/>
    <p:sldId id="374" r:id="rId18"/>
    <p:sldId id="375" r:id="rId19"/>
    <p:sldId id="378" r:id="rId20"/>
    <p:sldId id="379" r:id="rId21"/>
    <p:sldId id="380" r:id="rId22"/>
    <p:sldId id="381" r:id="rId23"/>
    <p:sldId id="382" r:id="rId24"/>
    <p:sldId id="383" r:id="rId25"/>
    <p:sldId id="384" r:id="rId26"/>
    <p:sldId id="386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o Brunheroto" initials="PB" lastIdx="2" clrIdx="0">
    <p:extLst>
      <p:ext uri="{19B8F6BF-5375-455C-9EA6-DF929625EA0E}">
        <p15:presenceInfo xmlns:p15="http://schemas.microsoft.com/office/powerpoint/2012/main" userId="83262a4d4e6ba56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C4F95A7-565C-4628-ADDF-510E5900CB2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13BD6EC-13CA-424C-B9DD-478C5F059A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D18E9-0A9D-4E52-B398-6CB07EBDAD01}" type="datetime1">
              <a:rPr lang="pt-BR" smtClean="0"/>
              <a:t>08/06/2022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40E5BBF-26EE-4A1D-90A4-0F104AFBA1F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B722A88-80D3-4288-9B64-038A2B26D1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EE40E1-99FB-4294-B09E-3ED993A6344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82914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F39D62-53DA-4D77-BD66-0DB121479C07}" type="datetime1">
              <a:rPr lang="pt-BR" smtClean="0"/>
              <a:t>08/06/2022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15770-0420-431B-B51F-67201220EC9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37409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40AAC-DE7C-4B3B-841E-EB39BE7DAAEE}" type="datetime1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361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B211CC-3E6A-4713-ADC9-23BB0EBF1A23}" type="datetime1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3753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CE7D-9B56-4EC9-8CA2-7817DAFD026C}" type="datetime1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9909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8B56FBC1-7A6C-E67A-4BFA-C518B836D586}"/>
              </a:ext>
            </a:extLst>
          </p:cNvPr>
          <p:cNvSpPr/>
          <p:nvPr userDrawn="1"/>
        </p:nvSpPr>
        <p:spPr>
          <a:xfrm>
            <a:off x="904875" y="1409700"/>
            <a:ext cx="10439400" cy="4381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94491"/>
          </a:xfrm>
        </p:spPr>
        <p:txBody>
          <a:bodyPr/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333501"/>
            <a:ext cx="10058400" cy="4535593"/>
          </a:xfrm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B0F72-7EDE-4BDA-999E-0260F03A97F2}" type="datetime1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B03AF8C-10D6-BFD9-0E20-3119DD35E1E8}"/>
              </a:ext>
            </a:extLst>
          </p:cNvPr>
          <p:cNvCxnSpPr>
            <a:cxnSpLocks/>
          </p:cNvCxnSpPr>
          <p:nvPr userDrawn="1"/>
        </p:nvCxnSpPr>
        <p:spPr>
          <a:xfrm>
            <a:off x="1190625" y="1181100"/>
            <a:ext cx="996505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5295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FE555-42A8-437A-AE47-E72777AE554D}" type="datetime1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9844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F4D1C-4916-4C10-AEDC-17E5595CC741}" type="datetime1">
              <a:rPr lang="pt-BR" smtClean="0"/>
              <a:t>08/06/2022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5168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C8A78-1C40-4FC2-887D-86D855A3BEA6}" type="datetime1">
              <a:rPr lang="pt-BR" smtClean="0"/>
              <a:t>08/06/2022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960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C5058-356C-49C1-8602-1571BAA09DA2}" type="datetime1">
              <a:rPr lang="pt-BR" smtClean="0"/>
              <a:t>08/06/2022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7965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3BA-C485-4B3D-A6F8-B18D3A5335F0}" type="datetime1">
              <a:rPr lang="pt-BR" smtClean="0"/>
              <a:t>08/06/2022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4770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CFE6D42-B5E6-4A1A-B90C-E7BF7F972EFE}" type="datetime1">
              <a:rPr lang="pt-BR" smtClean="0"/>
              <a:t>08/06/2022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8927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B7BDD6-DDBE-47C3-97ED-A483896AA45A}" type="datetime1">
              <a:rPr lang="pt-BR" smtClean="0"/>
              <a:t>08/06/2022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3644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0CCD6D1-394A-4EDC-BEB6-6CCA92591B13}" type="datetime1">
              <a:rPr lang="pt-BR" smtClean="0"/>
              <a:t>08/06/2022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C87195A-4660-4B2C-931C-6B33508190CD}" type="slidenum">
              <a:rPr lang="pt-BR" smtClean="0"/>
              <a:t>‹nº›</a:t>
            </a:fld>
            <a:endParaRPr lang="pt-B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679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app.powerbi.com/view?r=eyJrIjoiNDJjZjE2ZTQtMThjYi00Mjg5LWEzYTctOWUzMmEzNDg3Mjk0IiwidCI6ImMzN2IzN2EzLWU5ZTItNDJmOS1iYzY3LTRiOWI3MzhlMWRmMCJ9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microsoft.com/pt-br/learn/paths/perform-analytics-power-bi/" TargetMode="External"/><Relationship Id="rId3" Type="http://schemas.openxmlformats.org/officeDocument/2006/relationships/hyperlink" Target="https://docs.microsoft.com/pt-br/power-bi/" TargetMode="External"/><Relationship Id="rId7" Type="http://schemas.openxmlformats.org/officeDocument/2006/relationships/hyperlink" Target="https://docs.microsoft.com/pt-br/learn/paths/visualize-data-power-bi/" TargetMode="External"/><Relationship Id="rId2" Type="http://schemas.openxmlformats.org/officeDocument/2006/relationships/hyperlink" Target="https://www.datascienceacademy.com.br/course/microsoft-power-bi-para-data-scienc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pt-br/learn/paths/model-power-bi/" TargetMode="External"/><Relationship Id="rId5" Type="http://schemas.openxmlformats.org/officeDocument/2006/relationships/hyperlink" Target="https://docs.microsoft.com/pt-br/learn/paths/prepare-data-power-bi/" TargetMode="External"/><Relationship Id="rId10" Type="http://schemas.openxmlformats.org/officeDocument/2006/relationships/hyperlink" Target="https://www.youtube.com/c/GuyinaCube/videos" TargetMode="External"/><Relationship Id="rId4" Type="http://schemas.openxmlformats.org/officeDocument/2006/relationships/hyperlink" Target="https://docs.microsoft.com/pt-br/learn/paths/data-analytics-microsoft/" TargetMode="External"/><Relationship Id="rId9" Type="http://schemas.openxmlformats.org/officeDocument/2006/relationships/hyperlink" Target="https://www.youtube.com/c/KarineLago/video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8A410E-A438-4301-9FD6-32BA6DD9A7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3600" b="1" dirty="0">
                <a:latin typeface="+mn-lt"/>
              </a:rPr>
              <a:t>Power BI - Controle de processo e indicador OEE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7F6957C-29F3-4EB4-AD10-00A40D82D6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79" y="4455621"/>
            <a:ext cx="10058399" cy="1483540"/>
          </a:xfrm>
        </p:spPr>
        <p:txBody>
          <a:bodyPr numCol="1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600" cap="none" dirty="0">
                <a:latin typeface="+mn-lt"/>
              </a:rPr>
              <a:t>Paulo Henrique Brunheroto</a:t>
            </a:r>
            <a:endParaRPr lang="pt-BR" sz="1600" b="1" cap="none" dirty="0">
              <a:latin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pt-BR" sz="1600" b="1" cap="none" dirty="0">
              <a:latin typeface="+mn-lt"/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600" b="1" cap="none" dirty="0">
                <a:latin typeface="+mn-lt"/>
              </a:rPr>
              <a:t>Contato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600" cap="none" dirty="0">
                <a:latin typeface="+mn-lt"/>
              </a:rPr>
              <a:t>E-mail: paulobrunheroto@hotmail.com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600" cap="none" dirty="0">
                <a:latin typeface="+mn-lt"/>
              </a:rPr>
              <a:t>LinkedIn: https://www.linkedin.com/in/paulobrunheroto/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DAE42C78-116C-C16C-AED6-7111F6563C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l="20507" t="39756" r="20588" b="12277"/>
          <a:stretch/>
        </p:blipFill>
        <p:spPr bwMode="auto">
          <a:xfrm>
            <a:off x="9816291" y="4504908"/>
            <a:ext cx="1278430" cy="12784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091382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Proposta de Solução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10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F01617F-8586-D985-29B7-F7C06FA33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000" y="1300439"/>
            <a:ext cx="9072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358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Importação dos dados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11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409F8B0-ADC3-184D-1A8B-CA4F77191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542" y="1300439"/>
            <a:ext cx="9450915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54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Importação dos dados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12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E014C0A-8ACD-B56B-8D41-1222F2C40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609" y="1300439"/>
            <a:ext cx="9771742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775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Importação dos dados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13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7BBEEB6-C0D1-FB59-7E26-B08351ABC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811" y="1300439"/>
            <a:ext cx="9372377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3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Importação dos dados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14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E2F215C-9889-C91F-BBE3-50F1A27D8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109" y="1300439"/>
            <a:ext cx="9529782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868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Preparação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15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AEDC250-1E20-9C00-1764-47825CD8D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256" y="1300439"/>
            <a:ext cx="9419488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3936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Preparação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16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4945507-549F-8CA4-72EB-1377962D5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086" y="1300439"/>
            <a:ext cx="9479828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1166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Preparação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17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066161D-56E9-7BDC-538B-C691B3B06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827" y="1300439"/>
            <a:ext cx="9370346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0116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Preparação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18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8A6A67C-BA43-3369-15AB-7589E0BED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323" y="1300439"/>
            <a:ext cx="9485353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70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Criação do dashboard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19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2E13D77-62F4-4F34-7F54-ABE9AAE1B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01" y="1300439"/>
            <a:ext cx="9427597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962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5A578D-8BEE-E288-0A51-B292946C9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5B4DF7-85F3-8144-7A17-86DFDA796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793289"/>
            <a:ext cx="10058400" cy="4075805"/>
          </a:xfrm>
        </p:spPr>
        <p:txBody>
          <a:bodyPr/>
          <a:lstStyle/>
          <a:p>
            <a:r>
              <a:rPr lang="en-US" dirty="0" err="1"/>
              <a:t>Visão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 do Power BI</a:t>
            </a:r>
          </a:p>
          <a:p>
            <a:pPr lvl="1"/>
            <a:r>
              <a:rPr lang="en-US" dirty="0"/>
              <a:t>O que é Power BI?</a:t>
            </a:r>
          </a:p>
          <a:p>
            <a:pPr lvl="1"/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aplicação</a:t>
            </a:r>
            <a:endParaRPr lang="en-US" dirty="0"/>
          </a:p>
          <a:p>
            <a:pPr lvl="1"/>
            <a:r>
              <a:rPr lang="en-US" dirty="0" err="1"/>
              <a:t>Cursos</a:t>
            </a:r>
            <a:r>
              <a:rPr lang="en-US" dirty="0"/>
              <a:t> e </a:t>
            </a:r>
            <a:r>
              <a:rPr lang="en-US" dirty="0" err="1"/>
              <a:t>materiais</a:t>
            </a:r>
            <a:r>
              <a:rPr lang="en-US" dirty="0"/>
              <a:t> </a:t>
            </a:r>
            <a:r>
              <a:rPr lang="en-US" dirty="0" err="1"/>
              <a:t>gratuitos</a:t>
            </a:r>
            <a:endParaRPr lang="en-US" dirty="0"/>
          </a:p>
          <a:p>
            <a:r>
              <a:rPr lang="en-US" dirty="0" err="1"/>
              <a:t>Estudo</a:t>
            </a:r>
            <a:r>
              <a:rPr lang="en-US" dirty="0"/>
              <a:t> de </a:t>
            </a:r>
            <a:r>
              <a:rPr lang="en-US" dirty="0" err="1"/>
              <a:t>caso</a:t>
            </a:r>
            <a:r>
              <a:rPr lang="en-US" dirty="0"/>
              <a:t>: </a:t>
            </a:r>
            <a:r>
              <a:rPr lang="en-US" dirty="0" err="1"/>
              <a:t>Controle</a:t>
            </a:r>
            <a:r>
              <a:rPr lang="en-US" dirty="0"/>
              <a:t> de </a:t>
            </a:r>
            <a:r>
              <a:rPr lang="en-US" dirty="0" err="1"/>
              <a:t>processo</a:t>
            </a:r>
            <a:r>
              <a:rPr lang="en-US" dirty="0"/>
              <a:t> e </a:t>
            </a:r>
            <a:r>
              <a:rPr lang="en-US" dirty="0" err="1"/>
              <a:t>indicador</a:t>
            </a:r>
            <a:r>
              <a:rPr lang="en-US" dirty="0"/>
              <a:t> OEE</a:t>
            </a:r>
          </a:p>
          <a:p>
            <a:pPr lvl="1"/>
            <a:r>
              <a:rPr lang="en-US" dirty="0" err="1"/>
              <a:t>Descrição</a:t>
            </a:r>
            <a:r>
              <a:rPr lang="en-US" dirty="0"/>
              <a:t> do </a:t>
            </a:r>
            <a:r>
              <a:rPr lang="en-US" dirty="0" err="1"/>
              <a:t>problema</a:t>
            </a:r>
            <a:endParaRPr lang="en-US" dirty="0"/>
          </a:p>
          <a:p>
            <a:pPr lvl="1"/>
            <a:r>
              <a:rPr lang="en-US" dirty="0" err="1"/>
              <a:t>Visão</a:t>
            </a:r>
            <a:r>
              <a:rPr lang="en-US" dirty="0"/>
              <a:t> </a:t>
            </a:r>
            <a:r>
              <a:rPr lang="en-US" dirty="0" err="1"/>
              <a:t>geral</a:t>
            </a:r>
            <a:r>
              <a:rPr lang="en-US" dirty="0"/>
              <a:t> do dataset</a:t>
            </a:r>
          </a:p>
          <a:p>
            <a:pPr lvl="1"/>
            <a:r>
              <a:rPr lang="en-US" dirty="0" err="1"/>
              <a:t>Construção</a:t>
            </a:r>
            <a:r>
              <a:rPr lang="en-US" dirty="0"/>
              <a:t> da </a:t>
            </a:r>
            <a:r>
              <a:rPr lang="en-US" dirty="0" err="1"/>
              <a:t>solução</a:t>
            </a:r>
            <a:r>
              <a:rPr lang="en-US" dirty="0"/>
              <a:t> (Dashboard)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A1F58E3-007F-2E5C-4F8A-0F8824D7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15253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Criação do dashboard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20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41B7C9A-8F53-991A-D9E2-8557CD3B7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2591" y="1300439"/>
            <a:ext cx="9306817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248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Criação do dashboard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21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4002F65-CCF7-1320-A4BB-0AB7461B1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279" y="1300439"/>
            <a:ext cx="9409442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524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Criação do dashboard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22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7F2A18E-9D7B-014C-B2F0-62E4F7A4E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9702" y="1300439"/>
            <a:ext cx="9472596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044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Criação do dashboard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23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8E4654E-E72F-0A5C-8AAC-45712574C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000" y="1300439"/>
            <a:ext cx="9432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6097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Criação do dashboard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24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17D2BDE-91A1-B465-B277-8CF75B4ED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276" y="1300439"/>
            <a:ext cx="9493448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9723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Criação do dashboard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25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5B7BED9-A9EC-1AE5-24DB-088E3C515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077" y="1300439"/>
            <a:ext cx="9433846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048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84F30-EF9B-4099-A514-4E21989F4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Dashboard final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49F99F4-A85A-425C-B1C7-8CFA0D19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26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3F01617F-8586-D985-29B7-F7C06FA33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000" y="1300439"/>
            <a:ext cx="9072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151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5A578D-8BEE-E288-0A51-B292946C9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Introdução</a:t>
            </a:r>
            <a:endParaRPr lang="en-US" sz="40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A1F58E3-007F-2E5C-4F8A-0F8824D7C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3</a:t>
            </a:fld>
            <a:endParaRPr lang="pt-BR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2885FE0-8FCD-DE0A-C925-FE41831D4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 que é Power BI?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AA749F39-2B86-229B-D228-A3AC9AC377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2"/>
          <a:stretch/>
        </p:blipFill>
        <p:spPr bwMode="auto">
          <a:xfrm>
            <a:off x="1066800" y="2061175"/>
            <a:ext cx="10058400" cy="3518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2625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1F3D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725680-6EE5-4FD7-AA33-8D1A1E2E9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3600" dirty="0">
                <a:solidFill>
                  <a:srgbClr val="FFFFFF"/>
                </a:solidFill>
              </a:rPr>
              <a:t>Exemplos de aplicação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3E4E8FD-58D9-4559-8152-DE1D408291C0}"/>
              </a:ext>
            </a:extLst>
          </p:cNvPr>
          <p:cNvSpPr txBox="1"/>
          <p:nvPr/>
        </p:nvSpPr>
        <p:spPr>
          <a:xfrm>
            <a:off x="492371" y="2653800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500" dirty="0" err="1">
                <a:solidFill>
                  <a:srgbClr val="FFFFFF"/>
                </a:solidFill>
              </a:rPr>
              <a:t>Recursos</a:t>
            </a:r>
            <a:r>
              <a:rPr lang="en-US" sz="1500" dirty="0">
                <a:solidFill>
                  <a:srgbClr val="FFFFFF"/>
                </a:solidFill>
              </a:rPr>
              <a:t> Humanos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500" dirty="0">
                <a:solidFill>
                  <a:srgbClr val="FFFFFF"/>
                </a:solidFill>
              </a:rPr>
              <a:t>Marketing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500" dirty="0" err="1">
                <a:solidFill>
                  <a:srgbClr val="FFFFFF"/>
                </a:solidFill>
              </a:rPr>
              <a:t>Vendas</a:t>
            </a:r>
            <a:endParaRPr lang="en-US" sz="1500" dirty="0">
              <a:solidFill>
                <a:srgbClr val="FFFFFF"/>
              </a:solidFill>
            </a:endParaRP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500" dirty="0" err="1">
                <a:solidFill>
                  <a:srgbClr val="FFFFFF"/>
                </a:solidFill>
              </a:rPr>
              <a:t>Logística</a:t>
            </a:r>
            <a:endParaRPr lang="en-US" sz="1500" dirty="0">
              <a:solidFill>
                <a:srgbClr val="FFFFFF"/>
              </a:solidFill>
            </a:endParaRP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sz="1500" dirty="0" err="1">
                <a:solidFill>
                  <a:srgbClr val="FFFFFF"/>
                </a:solidFill>
              </a:rPr>
              <a:t>Projetos</a:t>
            </a: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DB1FE5-9D46-433B-99D1-2F1B8DC79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2B36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1F184BA-EBA2-41EF-9F2D-88FEF9941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4</a:t>
            </a:fld>
            <a:endParaRPr lang="pt-BR"/>
          </a:p>
        </p:txBody>
      </p:sp>
      <p:pic>
        <p:nvPicPr>
          <p:cNvPr id="2050" name="Picture 2" descr="Dashboard Vendas no Power BI - Microsoft Power BI Community">
            <a:extLst>
              <a:ext uri="{FF2B5EF4-FFF2-40B4-BE49-F238E27FC236}">
                <a16:creationId xmlns:a16="http://schemas.microsoft.com/office/drawing/2014/main" id="{9FDA2FAC-1709-E158-B12C-585F2BD75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328" y="3429000"/>
            <a:ext cx="4320000" cy="242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ashboard RH - Microsoft Power BI Community">
            <a:extLst>
              <a:ext uri="{FF2B5EF4-FFF2-40B4-BE49-F238E27FC236}">
                <a16:creationId xmlns:a16="http://schemas.microsoft.com/office/drawing/2014/main" id="{5B8403DD-E3FC-E37A-F8F5-6B478A0691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8225" y="516835"/>
            <a:ext cx="4320000" cy="2435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Data Visualization | Microsoft Power BI">
            <a:hlinkClick r:id="rId4"/>
            <a:extLst>
              <a:ext uri="{FF2B5EF4-FFF2-40B4-BE49-F238E27FC236}">
                <a16:creationId xmlns:a16="http://schemas.microsoft.com/office/drawing/2014/main" id="{C0819E7E-48FA-8C35-A6BC-82C7E98A4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8751" y="6102347"/>
            <a:ext cx="541295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727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1F3D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725680-6EE5-4FD7-AA33-8D1A1E2E9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1" y="1368890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3600" dirty="0">
                <a:solidFill>
                  <a:srgbClr val="FFFFFF"/>
                </a:solidFill>
              </a:rPr>
              <a:t>Cursos e Materiais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3E4E8FD-58D9-4559-8152-DE1D408291C0}"/>
              </a:ext>
            </a:extLst>
          </p:cNvPr>
          <p:cNvSpPr txBox="1"/>
          <p:nvPr/>
        </p:nvSpPr>
        <p:spPr>
          <a:xfrm>
            <a:off x="492371" y="2653800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sz="1500" dirty="0">
              <a:solidFill>
                <a:srgbClr val="FFFFFF"/>
              </a:solidFill>
            </a:endParaRP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DB1FE5-9D46-433B-99D1-2F1B8DC79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2B36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1F184BA-EBA2-41EF-9F2D-88FEF9941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5</a:t>
            </a:fld>
            <a:endParaRPr lang="pt-BR"/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2260A5F4-CC98-500A-4AD9-762277CB22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573684"/>
          </a:xfrm>
        </p:spPr>
        <p:txBody>
          <a:bodyPr>
            <a:normAutofit/>
          </a:bodyPr>
          <a:lstStyle/>
          <a:p>
            <a:r>
              <a:rPr lang="en-US" dirty="0"/>
              <a:t>Data Science Academy (DSA)</a:t>
            </a:r>
          </a:p>
          <a:p>
            <a:pPr lvl="1"/>
            <a:r>
              <a:rPr lang="pt-BR" dirty="0">
                <a:hlinkClick r:id="rId2"/>
              </a:rPr>
              <a:t>Microsoft Power BI Para Data Science, Versão 2.0 (datascienceacademy.com.br)</a:t>
            </a:r>
            <a:endParaRPr lang="en-US" dirty="0"/>
          </a:p>
          <a:p>
            <a:r>
              <a:rPr lang="en-US" dirty="0"/>
              <a:t>Microsoft Docs</a:t>
            </a:r>
          </a:p>
          <a:p>
            <a:pPr lvl="1"/>
            <a:r>
              <a:rPr lang="pt-BR" dirty="0">
                <a:hlinkClick r:id="rId3"/>
              </a:rPr>
              <a:t>Documentação do Power BI - Power BI | Microsoft </a:t>
            </a:r>
            <a:r>
              <a:rPr lang="pt-BR" dirty="0" err="1">
                <a:hlinkClick r:id="rId3"/>
              </a:rPr>
              <a:t>Docs</a:t>
            </a:r>
            <a:endParaRPr lang="en-US" dirty="0"/>
          </a:p>
          <a:p>
            <a:pPr lvl="1"/>
            <a:r>
              <a:rPr lang="en-US" dirty="0"/>
              <a:t>Microsoft Learn:</a:t>
            </a:r>
          </a:p>
          <a:p>
            <a:pPr lvl="2"/>
            <a:r>
              <a:rPr lang="pt-BR" dirty="0">
                <a:hlinkClick r:id="rId4"/>
              </a:rPr>
              <a:t>Introdução à análise de dados da Microsoft - </a:t>
            </a:r>
            <a:r>
              <a:rPr lang="pt-BR" dirty="0" err="1">
                <a:hlinkClick r:id="rId4"/>
              </a:rPr>
              <a:t>Learn</a:t>
            </a:r>
            <a:r>
              <a:rPr lang="pt-BR" dirty="0">
                <a:hlinkClick r:id="rId4"/>
              </a:rPr>
              <a:t> | Microsoft </a:t>
            </a:r>
            <a:r>
              <a:rPr lang="pt-BR" dirty="0" err="1">
                <a:hlinkClick r:id="rId4"/>
              </a:rPr>
              <a:t>Docs</a:t>
            </a:r>
            <a:endParaRPr lang="en-US" dirty="0"/>
          </a:p>
          <a:p>
            <a:pPr lvl="2"/>
            <a:r>
              <a:rPr lang="pt-BR" dirty="0">
                <a:hlinkClick r:id="rId5"/>
              </a:rPr>
              <a:t>Preparar dados para análise - </a:t>
            </a:r>
            <a:r>
              <a:rPr lang="pt-BR" dirty="0" err="1">
                <a:hlinkClick r:id="rId5"/>
              </a:rPr>
              <a:t>Learn</a:t>
            </a:r>
            <a:r>
              <a:rPr lang="pt-BR" dirty="0">
                <a:hlinkClick r:id="rId5"/>
              </a:rPr>
              <a:t> | Microsoft </a:t>
            </a:r>
            <a:r>
              <a:rPr lang="pt-BR" dirty="0" err="1">
                <a:hlinkClick r:id="rId5"/>
              </a:rPr>
              <a:t>Docs</a:t>
            </a:r>
            <a:endParaRPr lang="en-US" dirty="0"/>
          </a:p>
          <a:p>
            <a:pPr lvl="2"/>
            <a:r>
              <a:rPr lang="pt-BR" dirty="0">
                <a:hlinkClick r:id="rId6"/>
              </a:rPr>
              <a:t>Modelar dados no Power BI - </a:t>
            </a:r>
            <a:r>
              <a:rPr lang="pt-BR" dirty="0" err="1">
                <a:hlinkClick r:id="rId6"/>
              </a:rPr>
              <a:t>Learn</a:t>
            </a:r>
            <a:r>
              <a:rPr lang="pt-BR" dirty="0">
                <a:hlinkClick r:id="rId6"/>
              </a:rPr>
              <a:t> | Microsoft </a:t>
            </a:r>
            <a:r>
              <a:rPr lang="pt-BR" dirty="0" err="1">
                <a:hlinkClick r:id="rId6"/>
              </a:rPr>
              <a:t>Docs</a:t>
            </a:r>
            <a:endParaRPr lang="en-US" dirty="0"/>
          </a:p>
          <a:p>
            <a:pPr lvl="2"/>
            <a:r>
              <a:rPr lang="pt-BR" dirty="0">
                <a:hlinkClick r:id="rId7"/>
              </a:rPr>
              <a:t>Visualizar dados no Power BI - </a:t>
            </a:r>
            <a:r>
              <a:rPr lang="pt-BR" dirty="0" err="1">
                <a:hlinkClick r:id="rId7"/>
              </a:rPr>
              <a:t>Learn</a:t>
            </a:r>
            <a:r>
              <a:rPr lang="pt-BR" dirty="0">
                <a:hlinkClick r:id="rId7"/>
              </a:rPr>
              <a:t> | Microsoft </a:t>
            </a:r>
            <a:r>
              <a:rPr lang="pt-BR" dirty="0" err="1">
                <a:hlinkClick r:id="rId7"/>
              </a:rPr>
              <a:t>Docs</a:t>
            </a:r>
            <a:endParaRPr lang="en-US" dirty="0"/>
          </a:p>
          <a:p>
            <a:pPr lvl="2"/>
            <a:r>
              <a:rPr lang="pt-BR" dirty="0">
                <a:hlinkClick r:id="rId8"/>
              </a:rPr>
              <a:t>Análise de dados no Power BI - </a:t>
            </a:r>
            <a:r>
              <a:rPr lang="pt-BR" dirty="0" err="1">
                <a:hlinkClick r:id="rId8"/>
              </a:rPr>
              <a:t>Learn</a:t>
            </a:r>
            <a:r>
              <a:rPr lang="pt-BR" dirty="0">
                <a:hlinkClick r:id="rId8"/>
              </a:rPr>
              <a:t> | Microsoft </a:t>
            </a:r>
            <a:r>
              <a:rPr lang="pt-BR" dirty="0" err="1">
                <a:hlinkClick r:id="rId8"/>
              </a:rPr>
              <a:t>Docs</a:t>
            </a:r>
            <a:endParaRPr lang="pt-BR" dirty="0"/>
          </a:p>
          <a:p>
            <a:r>
              <a:rPr lang="pt-BR" dirty="0"/>
              <a:t>Youtube</a:t>
            </a:r>
          </a:p>
          <a:p>
            <a:pPr lvl="1"/>
            <a:r>
              <a:rPr lang="pt-BR" dirty="0"/>
              <a:t>Karine Lago (Tutoriais): </a:t>
            </a:r>
            <a:r>
              <a:rPr lang="pt-BR" dirty="0">
                <a:hlinkClick r:id="rId9"/>
              </a:rPr>
              <a:t>Karine Lago – YouTube</a:t>
            </a:r>
            <a:endParaRPr lang="pt-BR" dirty="0"/>
          </a:p>
          <a:p>
            <a:pPr lvl="1"/>
            <a:r>
              <a:rPr lang="pt-BR" dirty="0"/>
              <a:t>Guy in a Cube (Insights/Performance): </a:t>
            </a:r>
            <a:r>
              <a:rPr lang="en-US" dirty="0">
                <a:hlinkClick r:id="rId10"/>
              </a:rPr>
              <a:t>Guy in a Cube - YouTube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52148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8A410E-A438-4301-9FD6-32BA6DD9A7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3200" b="1" dirty="0">
                <a:latin typeface="+mn-lt"/>
              </a:rPr>
              <a:t>Estudo de Caso: Controle de Processo e indicador OEE</a:t>
            </a:r>
          </a:p>
        </p:txBody>
      </p:sp>
    </p:spTree>
    <p:extLst>
      <p:ext uri="{BB962C8B-B14F-4D97-AF65-F5344CB8AC3E}">
        <p14:creationId xmlns:p14="http://schemas.microsoft.com/office/powerpoint/2010/main" val="1029966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A7811B-FD02-5B27-8AAA-E11568110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Descrição</a:t>
            </a:r>
            <a:r>
              <a:rPr lang="en-US" sz="4000" dirty="0"/>
              <a:t> do </a:t>
            </a:r>
            <a:r>
              <a:rPr lang="en-US" sz="4000" dirty="0" err="1"/>
              <a:t>problema</a:t>
            </a:r>
            <a:endParaRPr lang="en-US" sz="40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18932E-C031-EE8F-5F53-621D4BC18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Para atender as necessidades de um novo cliente, uma empresa precisa enviar a cada 10 horas lotes com 150 unidades de um determinado componente. </a:t>
            </a:r>
          </a:p>
          <a:p>
            <a:r>
              <a:rPr lang="pt-BR" dirty="0"/>
              <a:t>Como tal componente necessita apenas de um único processamento para ser finalizado, a empresa estimou que uma taxa de produção de 15 peças/hora (4 min/peça) seria o suficiente para atender esta nova demanda.</a:t>
            </a:r>
          </a:p>
          <a:p>
            <a:r>
              <a:rPr lang="pt-BR" dirty="0"/>
              <a:t>Contudo, ao final do intervalo de 10 horas, notou-se que apenas 84 das 150 peças estimadas estavam prontas para serem enviadas ao cliente. Devido ao ocorrido, a seguintes questões surgiram: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B6097FC-ECB7-3C58-EB35-7A4FC7C63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7</a:t>
            </a:fld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960F254-8A96-3022-6437-99B67F2089DF}"/>
              </a:ext>
            </a:extLst>
          </p:cNvPr>
          <p:cNvSpPr txBox="1"/>
          <p:nvPr/>
        </p:nvSpPr>
        <p:spPr>
          <a:xfrm>
            <a:off x="1097280" y="4403325"/>
            <a:ext cx="9997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i="1" dirty="0"/>
              <a:t>“Por qual motivo a produção de 150 peças não foi atingida após o período de 10 horas?”</a:t>
            </a:r>
          </a:p>
          <a:p>
            <a:pPr algn="ctr"/>
            <a:r>
              <a:rPr lang="pt-BR" b="1" i="1" dirty="0"/>
              <a:t>“O que pode ser feito para controlar esse processo para que este problema não ocorra novamente?”</a:t>
            </a:r>
          </a:p>
        </p:txBody>
      </p:sp>
    </p:spTree>
    <p:extLst>
      <p:ext uri="{BB962C8B-B14F-4D97-AF65-F5344CB8AC3E}">
        <p14:creationId xmlns:p14="http://schemas.microsoft.com/office/powerpoint/2010/main" val="27159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A7811B-FD02-5B27-8AAA-E11568110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err="1"/>
              <a:t>Descrição</a:t>
            </a:r>
            <a:r>
              <a:rPr lang="en-US" sz="4000" dirty="0"/>
              <a:t> do </a:t>
            </a:r>
            <a:r>
              <a:rPr lang="en-US" sz="4000" dirty="0" err="1"/>
              <a:t>problema</a:t>
            </a:r>
            <a:endParaRPr lang="en-US" sz="40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18932E-C031-EE8F-5F53-621D4BC18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Para a verificação dos possíveis problemas e formas de controle, um arquivo com os apontamentos da produção referente ao período das 10 horas foi disponibilizado.</a:t>
            </a:r>
          </a:p>
          <a:p>
            <a:r>
              <a:rPr lang="pt-BR" dirty="0"/>
              <a:t>Além disso, as seguintes especificações da peça e estimativas foram fornecidas:</a:t>
            </a:r>
          </a:p>
          <a:p>
            <a:pPr lvl="1"/>
            <a:r>
              <a:rPr lang="pt-BR" dirty="0"/>
              <a:t>Taxa de produção (Teórica): 15 peças/hora (4 min/peça)</a:t>
            </a:r>
          </a:p>
          <a:p>
            <a:pPr lvl="1"/>
            <a:r>
              <a:rPr lang="pt-BR" dirty="0"/>
              <a:t>Tempo Total/Período (Teórico): 10h</a:t>
            </a:r>
          </a:p>
          <a:p>
            <a:pPr lvl="1"/>
            <a:r>
              <a:rPr lang="pt-BR" dirty="0"/>
              <a:t>Especificação da peça</a:t>
            </a:r>
          </a:p>
          <a:p>
            <a:pPr lvl="2"/>
            <a:r>
              <a:rPr lang="pt-BR" sz="1600" dirty="0"/>
              <a:t>Nominal: 30</a:t>
            </a:r>
          </a:p>
          <a:p>
            <a:pPr lvl="2"/>
            <a:r>
              <a:rPr lang="pt-BR" sz="1600" dirty="0"/>
              <a:t>Limites de controle: 28 &lt; x &lt; 31.5 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B6097FC-ECB7-3C58-EB35-7A4FC7C63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8131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1F3D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3725680-6EE5-4FD7-AA33-8D1A1E2E9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 sz="3600" dirty="0">
                <a:solidFill>
                  <a:srgbClr val="FFFFFF"/>
                </a:solidFill>
              </a:rPr>
              <a:t>Visão geral do </a:t>
            </a:r>
            <a:r>
              <a:rPr lang="pt-BR" sz="3600" dirty="0" err="1">
                <a:solidFill>
                  <a:srgbClr val="FFFFFF"/>
                </a:solidFill>
              </a:rPr>
              <a:t>dataset</a:t>
            </a:r>
            <a:endParaRPr lang="pt-BR" sz="3600" dirty="0">
              <a:solidFill>
                <a:srgbClr val="FFFFFF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3E4E8FD-58D9-4559-8152-DE1D408291C0}"/>
              </a:ext>
            </a:extLst>
          </p:cNvPr>
          <p:cNvSpPr txBox="1"/>
          <p:nvPr/>
        </p:nvSpPr>
        <p:spPr>
          <a:xfrm>
            <a:off x="492371" y="2653800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pt-BR" sz="1500" dirty="0">
                <a:solidFill>
                  <a:srgbClr val="FFFFFF"/>
                </a:solidFill>
              </a:rPr>
              <a:t>Apontamentos de produção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pt-BR" sz="1500" dirty="0" err="1">
                <a:solidFill>
                  <a:srgbClr val="FFFFFF"/>
                </a:solidFill>
              </a:rPr>
              <a:t>Timestamp</a:t>
            </a:r>
            <a:r>
              <a:rPr lang="pt-BR" sz="1500" dirty="0">
                <a:solidFill>
                  <a:srgbClr val="FFFFFF"/>
                </a:solidFill>
              </a:rPr>
              <a:t> de início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pt-BR" sz="1500" dirty="0" err="1">
                <a:solidFill>
                  <a:srgbClr val="FFFFFF"/>
                </a:solidFill>
              </a:rPr>
              <a:t>Timestamp</a:t>
            </a:r>
            <a:r>
              <a:rPr lang="pt-BR" sz="1500" dirty="0">
                <a:solidFill>
                  <a:srgbClr val="FFFFFF"/>
                </a:solidFill>
              </a:rPr>
              <a:t> de fim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pt-BR" sz="1500" dirty="0">
                <a:solidFill>
                  <a:srgbClr val="FFFFFF"/>
                </a:solidFill>
              </a:rPr>
              <a:t>Tipo da operação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pt-BR" sz="1500" dirty="0">
                <a:solidFill>
                  <a:srgbClr val="FFFFFF"/>
                </a:solidFill>
              </a:rPr>
              <a:t>Medição da peça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pt-BR" sz="1500" dirty="0">
                <a:solidFill>
                  <a:srgbClr val="FFFFFF"/>
                </a:solidFill>
              </a:rPr>
              <a:t>Duração da atividade (min)</a:t>
            </a: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pt-BR" sz="1500" dirty="0">
              <a:solidFill>
                <a:srgbClr val="FFFFFF"/>
              </a:solidFill>
            </a:endParaRP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sz="1500" dirty="0">
              <a:solidFill>
                <a:srgbClr val="FFFFFF"/>
              </a:solidFill>
            </a:endParaRPr>
          </a:p>
          <a:p>
            <a:pPr marL="285750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DB1FE5-9D46-433B-99D1-2F1B8DC79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2B36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1F184BA-EBA2-41EF-9F2D-88FEF9941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7195A-4660-4B2C-931C-6B33508190CD}" type="slidenum">
              <a:rPr lang="pt-BR" smtClean="0"/>
              <a:t>9</a:t>
            </a:fld>
            <a:endParaRPr lang="pt-BR"/>
          </a:p>
        </p:txBody>
      </p:sp>
      <p:graphicFrame>
        <p:nvGraphicFramePr>
          <p:cNvPr id="8" name="Tabela 5">
            <a:extLst>
              <a:ext uri="{FF2B5EF4-FFF2-40B4-BE49-F238E27FC236}">
                <a16:creationId xmlns:a16="http://schemas.microsoft.com/office/drawing/2014/main" id="{89A078D5-5C63-BA29-181D-655D2ACA79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5566418"/>
              </p:ext>
            </p:extLst>
          </p:nvPr>
        </p:nvGraphicFramePr>
        <p:xfrm>
          <a:off x="4275197" y="1568772"/>
          <a:ext cx="77400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0000">
                  <a:extLst>
                    <a:ext uri="{9D8B030D-6E8A-4147-A177-3AD203B41FA5}">
                      <a16:colId xmlns:a16="http://schemas.microsoft.com/office/drawing/2014/main" val="3261343085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val="1656353985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798531743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1082634871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1389617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Início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Fim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Operação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Medição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Duração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1660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10:38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10:42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Produção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28,55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4,52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588852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10:42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10:47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Produção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27,99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4,97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567280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10:47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10:53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Produção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27,16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5,28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006219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10:53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10:58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Produção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31,24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5,62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5128027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10:58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11:02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Produção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30,41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4,07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027788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11:02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11:32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Parada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pt-BR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853555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11:32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11:36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Produção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30,64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3,25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746307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11:36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11:39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Produção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28,12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3,85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478402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11:39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05/06/2022 11:45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Produção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30,15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pt-BR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5,17</a:t>
                      </a: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737895874"/>
                  </a:ext>
                </a:extLst>
              </a:tr>
            </a:tbl>
          </a:graphicData>
        </a:graphic>
      </p:graphicFrame>
      <p:sp>
        <p:nvSpPr>
          <p:cNvPr id="9" name="Retângulo 8">
            <a:extLst>
              <a:ext uri="{FF2B5EF4-FFF2-40B4-BE49-F238E27FC236}">
                <a16:creationId xmlns:a16="http://schemas.microsoft.com/office/drawing/2014/main" id="{2685B2D1-2DB5-8E6C-D610-DADF11B40E82}"/>
              </a:ext>
            </a:extLst>
          </p:cNvPr>
          <p:cNvSpPr/>
          <p:nvPr/>
        </p:nvSpPr>
        <p:spPr>
          <a:xfrm>
            <a:off x="4221924" y="3721588"/>
            <a:ext cx="7869461" cy="50602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9675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iva">
  <a:themeElements>
    <a:clrScheme name="TCC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E72AD"/>
      </a:accent1>
      <a:accent2>
        <a:srgbClr val="124163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601</Words>
  <Application>Microsoft Office PowerPoint</Application>
  <PresentationFormat>Widescreen</PresentationFormat>
  <Paragraphs>151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29" baseType="lpstr">
      <vt:lpstr>Calibri</vt:lpstr>
      <vt:lpstr>Calibri Light</vt:lpstr>
      <vt:lpstr>Retrospectiva</vt:lpstr>
      <vt:lpstr>Power BI - Controle de processo e indicador OEE</vt:lpstr>
      <vt:lpstr>Agenda</vt:lpstr>
      <vt:lpstr>Introdução</vt:lpstr>
      <vt:lpstr>Exemplos de aplicação</vt:lpstr>
      <vt:lpstr>Cursos e Materiais</vt:lpstr>
      <vt:lpstr>Estudo de Caso: Controle de Processo e indicador OEE</vt:lpstr>
      <vt:lpstr>Descrição do problema</vt:lpstr>
      <vt:lpstr>Descrição do problema</vt:lpstr>
      <vt:lpstr>Visão geral do dataset</vt:lpstr>
      <vt:lpstr>Proposta de Solução</vt:lpstr>
      <vt:lpstr>Importação dos dados</vt:lpstr>
      <vt:lpstr>Importação dos dados</vt:lpstr>
      <vt:lpstr>Importação dos dados</vt:lpstr>
      <vt:lpstr>Importação dos dados</vt:lpstr>
      <vt:lpstr>Preparação</vt:lpstr>
      <vt:lpstr>Preparação</vt:lpstr>
      <vt:lpstr>Preparação</vt:lpstr>
      <vt:lpstr>Preparação</vt:lpstr>
      <vt:lpstr>Criação do dashboard</vt:lpstr>
      <vt:lpstr>Criação do dashboard</vt:lpstr>
      <vt:lpstr>Criação do dashboard</vt:lpstr>
      <vt:lpstr>Criação do dashboard</vt:lpstr>
      <vt:lpstr>Criação do dashboard</vt:lpstr>
      <vt:lpstr>Criação do dashboard</vt:lpstr>
      <vt:lpstr>Criação do dashboard</vt:lpstr>
      <vt:lpstr>Dashboard final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Implications of the Industry 4.0 techonologies to the performance objectives</dc:title>
  <dc:creator>Paulo Brunheroto</dc:creator>
  <cp:lastModifiedBy>Paulo Brunheroto</cp:lastModifiedBy>
  <cp:revision>67</cp:revision>
  <dcterms:created xsi:type="dcterms:W3CDTF">2020-07-28T00:30:31Z</dcterms:created>
  <dcterms:modified xsi:type="dcterms:W3CDTF">2022-06-08T20:21:16Z</dcterms:modified>
</cp:coreProperties>
</file>

<file path=docProps/thumbnail.jpeg>
</file>